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70" r:id="rId3"/>
    <p:sldId id="257" r:id="rId4"/>
    <p:sldId id="258" r:id="rId5"/>
    <p:sldId id="259" r:id="rId6"/>
    <p:sldId id="260" r:id="rId7"/>
    <p:sldId id="261" r:id="rId8"/>
    <p:sldId id="262" r:id="rId9"/>
    <p:sldId id="263" r:id="rId10"/>
    <p:sldId id="265" r:id="rId11"/>
    <p:sldId id="266" r:id="rId12"/>
    <p:sldId id="267" r:id="rId13"/>
    <p:sldId id="268" r:id="rId14"/>
    <p:sldId id="269" r:id="rId15"/>
    <p:sldId id="264" r:id="rId1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4" d="100"/>
          <a:sy n="64" d="100"/>
        </p:scale>
        <p:origin x="28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A39A0D-EA8E-4BC9-9F45-5BFF4FB3142C}" type="datetimeFigureOut">
              <a:rPr lang="en-GB" smtClean="0"/>
              <a:t>03/02/2016</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F4E07D-B518-443D-B2A6-F3B857D22C82}" type="slidenum">
              <a:rPr lang="en-GB" smtClean="0"/>
              <a:t>‹#›</a:t>
            </a:fld>
            <a:endParaRPr lang="en-GB"/>
          </a:p>
        </p:txBody>
      </p:sp>
    </p:spTree>
    <p:extLst>
      <p:ext uri="{BB962C8B-B14F-4D97-AF65-F5344CB8AC3E}">
        <p14:creationId xmlns:p14="http://schemas.microsoft.com/office/powerpoint/2010/main" val="3948004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3F4E07D-B518-443D-B2A6-F3B857D22C82}" type="slidenum">
              <a:rPr lang="en-GB" smtClean="0"/>
              <a:t>1</a:t>
            </a:fld>
            <a:endParaRPr lang="en-GB"/>
          </a:p>
        </p:txBody>
      </p:sp>
    </p:spTree>
    <p:extLst>
      <p:ext uri="{BB962C8B-B14F-4D97-AF65-F5344CB8AC3E}">
        <p14:creationId xmlns:p14="http://schemas.microsoft.com/office/powerpoint/2010/main" val="3407169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 Chris Cooper &amp; C M Hall 2016 Contemporary Tourism 3e, Goodfellow Publishers Ltd.</a:t>
            </a:r>
            <a:endParaRPr lang="en-US"/>
          </a:p>
        </p:txBody>
      </p:sp>
      <p:sp>
        <p:nvSpPr>
          <p:cNvPr id="6" name="Slide Number Placeholder 5"/>
          <p:cNvSpPr>
            <a:spLocks noGrp="1"/>
          </p:cNvSpPr>
          <p:nvPr>
            <p:ph type="sldNum" sz="quarter" idx="12"/>
          </p:nvPr>
        </p:nvSpPr>
        <p:spPr/>
        <p:txBody>
          <a:bodyPr/>
          <a:lstStyle>
            <a:lvl1pPr>
              <a:defRPr/>
            </a:lvl1pPr>
          </a:lstStyle>
          <a:p>
            <a:fld id="{6587F584-1C7E-9744-8C0A-F999940E246B}" type="slidenum">
              <a:rPr lang="en-US"/>
              <a:pPr/>
              <a:t>‹#›</a:t>
            </a:fld>
            <a:endParaRPr lang="en-US"/>
          </a:p>
        </p:txBody>
      </p:sp>
    </p:spTree>
    <p:extLst>
      <p:ext uri="{BB962C8B-B14F-4D97-AF65-F5344CB8AC3E}">
        <p14:creationId xmlns:p14="http://schemas.microsoft.com/office/powerpoint/2010/main" val="3838126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 Chris Cooper &amp; C M Hall 2016 Contemporary Tourism 3e, Goodfellow Publishers Ltd.</a:t>
            </a:r>
            <a:endParaRPr lang="en-US"/>
          </a:p>
        </p:txBody>
      </p:sp>
      <p:sp>
        <p:nvSpPr>
          <p:cNvPr id="6" name="Slide Number Placeholder 5"/>
          <p:cNvSpPr>
            <a:spLocks noGrp="1"/>
          </p:cNvSpPr>
          <p:nvPr>
            <p:ph type="sldNum" sz="quarter" idx="12"/>
          </p:nvPr>
        </p:nvSpPr>
        <p:spPr/>
        <p:txBody>
          <a:bodyPr/>
          <a:lstStyle>
            <a:lvl1pPr>
              <a:defRPr/>
            </a:lvl1pPr>
          </a:lstStyle>
          <a:p>
            <a:fld id="{1A27E362-D370-5440-B87F-CD33DCB22D42}" type="slidenum">
              <a:rPr lang="en-US"/>
              <a:pPr/>
              <a:t>‹#›</a:t>
            </a:fld>
            <a:endParaRPr lang="en-US"/>
          </a:p>
        </p:txBody>
      </p:sp>
    </p:spTree>
    <p:extLst>
      <p:ext uri="{BB962C8B-B14F-4D97-AF65-F5344CB8AC3E}">
        <p14:creationId xmlns:p14="http://schemas.microsoft.com/office/powerpoint/2010/main" val="2394535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 Chris Cooper &amp; C M Hall 2016 Contemporary Tourism 3e, Goodfellow Publishers Ltd.</a:t>
            </a:r>
            <a:endParaRPr lang="en-US"/>
          </a:p>
        </p:txBody>
      </p:sp>
      <p:sp>
        <p:nvSpPr>
          <p:cNvPr id="6" name="Slide Number Placeholder 5"/>
          <p:cNvSpPr>
            <a:spLocks noGrp="1"/>
          </p:cNvSpPr>
          <p:nvPr>
            <p:ph type="sldNum" sz="quarter" idx="12"/>
          </p:nvPr>
        </p:nvSpPr>
        <p:spPr/>
        <p:txBody>
          <a:bodyPr/>
          <a:lstStyle>
            <a:lvl1pPr>
              <a:defRPr/>
            </a:lvl1pPr>
          </a:lstStyle>
          <a:p>
            <a:fld id="{9B84AA43-F2CC-7544-9187-12925CBE0AE7}" type="slidenum">
              <a:rPr lang="en-US"/>
              <a:pPr/>
              <a:t>‹#›</a:t>
            </a:fld>
            <a:endParaRPr lang="en-US"/>
          </a:p>
        </p:txBody>
      </p:sp>
    </p:spTree>
    <p:extLst>
      <p:ext uri="{BB962C8B-B14F-4D97-AF65-F5344CB8AC3E}">
        <p14:creationId xmlns:p14="http://schemas.microsoft.com/office/powerpoint/2010/main" val="537228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 Chris Cooper &amp; C M Hall 2016 Contemporary Tourism 3e, Goodfellow Publishers Ltd.</a:t>
            </a:r>
            <a:endParaRPr lang="en-US"/>
          </a:p>
        </p:txBody>
      </p:sp>
      <p:sp>
        <p:nvSpPr>
          <p:cNvPr id="6" name="Slide Number Placeholder 5"/>
          <p:cNvSpPr>
            <a:spLocks noGrp="1"/>
          </p:cNvSpPr>
          <p:nvPr>
            <p:ph type="sldNum" sz="quarter" idx="12"/>
          </p:nvPr>
        </p:nvSpPr>
        <p:spPr/>
        <p:txBody>
          <a:bodyPr/>
          <a:lstStyle>
            <a:lvl1pPr>
              <a:defRPr/>
            </a:lvl1pPr>
          </a:lstStyle>
          <a:p>
            <a:fld id="{B15D9BF4-9EBF-E147-BCF4-F151AC9A55ED}" type="slidenum">
              <a:rPr lang="en-US"/>
              <a:pPr/>
              <a:t>‹#›</a:t>
            </a:fld>
            <a:endParaRPr lang="en-US"/>
          </a:p>
        </p:txBody>
      </p:sp>
    </p:spTree>
    <p:extLst>
      <p:ext uri="{BB962C8B-B14F-4D97-AF65-F5344CB8AC3E}">
        <p14:creationId xmlns:p14="http://schemas.microsoft.com/office/powerpoint/2010/main" val="1861533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 Chris Cooper &amp; C M Hall 2016 Contemporary Tourism 3e, Goodfellow Publishers Ltd.</a:t>
            </a:r>
            <a:endParaRPr lang="en-US"/>
          </a:p>
        </p:txBody>
      </p:sp>
      <p:sp>
        <p:nvSpPr>
          <p:cNvPr id="6" name="Slide Number Placeholder 5"/>
          <p:cNvSpPr>
            <a:spLocks noGrp="1"/>
          </p:cNvSpPr>
          <p:nvPr>
            <p:ph type="sldNum" sz="quarter" idx="12"/>
          </p:nvPr>
        </p:nvSpPr>
        <p:spPr/>
        <p:txBody>
          <a:bodyPr/>
          <a:lstStyle>
            <a:lvl1pPr>
              <a:defRPr/>
            </a:lvl1pPr>
          </a:lstStyle>
          <a:p>
            <a:fld id="{20AEF711-B23B-B741-9CFC-B2AAED1E2B0C}" type="slidenum">
              <a:rPr lang="en-US"/>
              <a:pPr/>
              <a:t>‹#›</a:t>
            </a:fld>
            <a:endParaRPr lang="en-US"/>
          </a:p>
        </p:txBody>
      </p:sp>
    </p:spTree>
    <p:extLst>
      <p:ext uri="{BB962C8B-B14F-4D97-AF65-F5344CB8AC3E}">
        <p14:creationId xmlns:p14="http://schemas.microsoft.com/office/powerpoint/2010/main" val="2476506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 Chris Cooper &amp; C M Hall 2016 Contemporary Tourism 3e, Goodfellow Publishers Ltd.</a:t>
            </a:r>
            <a:endParaRPr lang="en-US"/>
          </a:p>
        </p:txBody>
      </p:sp>
      <p:sp>
        <p:nvSpPr>
          <p:cNvPr id="7" name="Slide Number Placeholder 6"/>
          <p:cNvSpPr>
            <a:spLocks noGrp="1"/>
          </p:cNvSpPr>
          <p:nvPr>
            <p:ph type="sldNum" sz="quarter" idx="12"/>
          </p:nvPr>
        </p:nvSpPr>
        <p:spPr/>
        <p:txBody>
          <a:bodyPr/>
          <a:lstStyle>
            <a:lvl1pPr>
              <a:defRPr/>
            </a:lvl1pPr>
          </a:lstStyle>
          <a:p>
            <a:fld id="{B161ED98-350D-954D-8FB6-66BFCF025D12}" type="slidenum">
              <a:rPr lang="en-US"/>
              <a:pPr/>
              <a:t>‹#›</a:t>
            </a:fld>
            <a:endParaRPr lang="en-US"/>
          </a:p>
        </p:txBody>
      </p:sp>
    </p:spTree>
    <p:extLst>
      <p:ext uri="{BB962C8B-B14F-4D97-AF65-F5344CB8AC3E}">
        <p14:creationId xmlns:p14="http://schemas.microsoft.com/office/powerpoint/2010/main" val="3923270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GB" smtClean="0"/>
              <a:t>© Chris Cooper &amp; C M Hall 2016 Contemporary Tourism 3e, Goodfellow Publishers Ltd.</a:t>
            </a:r>
            <a:endParaRPr lang="en-US"/>
          </a:p>
        </p:txBody>
      </p:sp>
      <p:sp>
        <p:nvSpPr>
          <p:cNvPr id="9" name="Slide Number Placeholder 8"/>
          <p:cNvSpPr>
            <a:spLocks noGrp="1"/>
          </p:cNvSpPr>
          <p:nvPr>
            <p:ph type="sldNum" sz="quarter" idx="12"/>
          </p:nvPr>
        </p:nvSpPr>
        <p:spPr/>
        <p:txBody>
          <a:bodyPr/>
          <a:lstStyle>
            <a:lvl1pPr>
              <a:defRPr/>
            </a:lvl1pPr>
          </a:lstStyle>
          <a:p>
            <a:fld id="{DD0D11B2-BA49-3F45-8129-D498E4E2F463}" type="slidenum">
              <a:rPr lang="en-US"/>
              <a:pPr/>
              <a:t>‹#›</a:t>
            </a:fld>
            <a:endParaRPr lang="en-US"/>
          </a:p>
        </p:txBody>
      </p:sp>
    </p:spTree>
    <p:extLst>
      <p:ext uri="{BB962C8B-B14F-4D97-AF65-F5344CB8AC3E}">
        <p14:creationId xmlns:p14="http://schemas.microsoft.com/office/powerpoint/2010/main" val="288025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GB" smtClean="0"/>
              <a:t>© Chris Cooper &amp; C M Hall 2016 Contemporary Tourism 3e, Goodfellow Publishers Ltd.</a:t>
            </a:r>
            <a:endParaRPr lang="en-US"/>
          </a:p>
        </p:txBody>
      </p:sp>
      <p:sp>
        <p:nvSpPr>
          <p:cNvPr id="5" name="Slide Number Placeholder 4"/>
          <p:cNvSpPr>
            <a:spLocks noGrp="1"/>
          </p:cNvSpPr>
          <p:nvPr>
            <p:ph type="sldNum" sz="quarter" idx="12"/>
          </p:nvPr>
        </p:nvSpPr>
        <p:spPr/>
        <p:txBody>
          <a:bodyPr/>
          <a:lstStyle>
            <a:lvl1pPr>
              <a:defRPr/>
            </a:lvl1pPr>
          </a:lstStyle>
          <a:p>
            <a:fld id="{434118E9-5476-F047-8B45-E69222070EBA}" type="slidenum">
              <a:rPr lang="en-US"/>
              <a:pPr/>
              <a:t>‹#›</a:t>
            </a:fld>
            <a:endParaRPr lang="en-US"/>
          </a:p>
        </p:txBody>
      </p:sp>
    </p:spTree>
    <p:extLst>
      <p:ext uri="{BB962C8B-B14F-4D97-AF65-F5344CB8AC3E}">
        <p14:creationId xmlns:p14="http://schemas.microsoft.com/office/powerpoint/2010/main" val="2278666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GB" smtClean="0"/>
              <a:t>© Chris Cooper &amp; C M Hall 2016 Contemporary Tourism 3e, Goodfellow Publishers Ltd.</a:t>
            </a:r>
            <a:endParaRPr lang="en-US"/>
          </a:p>
        </p:txBody>
      </p:sp>
      <p:sp>
        <p:nvSpPr>
          <p:cNvPr id="4" name="Slide Number Placeholder 3"/>
          <p:cNvSpPr>
            <a:spLocks noGrp="1"/>
          </p:cNvSpPr>
          <p:nvPr>
            <p:ph type="sldNum" sz="quarter" idx="12"/>
          </p:nvPr>
        </p:nvSpPr>
        <p:spPr/>
        <p:txBody>
          <a:bodyPr/>
          <a:lstStyle>
            <a:lvl1pPr>
              <a:defRPr/>
            </a:lvl1pPr>
          </a:lstStyle>
          <a:p>
            <a:fld id="{CAA2FDF1-5EBE-0848-8B76-090D6A47A045}" type="slidenum">
              <a:rPr lang="en-US"/>
              <a:pPr/>
              <a:t>‹#›</a:t>
            </a:fld>
            <a:endParaRPr lang="en-US"/>
          </a:p>
        </p:txBody>
      </p:sp>
    </p:spTree>
    <p:extLst>
      <p:ext uri="{BB962C8B-B14F-4D97-AF65-F5344CB8AC3E}">
        <p14:creationId xmlns:p14="http://schemas.microsoft.com/office/powerpoint/2010/main" val="4059695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 Chris Cooper &amp; C M Hall 2016 Contemporary Tourism 3e, Goodfellow Publishers Ltd.</a:t>
            </a:r>
            <a:endParaRPr lang="en-US"/>
          </a:p>
        </p:txBody>
      </p:sp>
      <p:sp>
        <p:nvSpPr>
          <p:cNvPr id="7" name="Slide Number Placeholder 6"/>
          <p:cNvSpPr>
            <a:spLocks noGrp="1"/>
          </p:cNvSpPr>
          <p:nvPr>
            <p:ph type="sldNum" sz="quarter" idx="12"/>
          </p:nvPr>
        </p:nvSpPr>
        <p:spPr/>
        <p:txBody>
          <a:bodyPr/>
          <a:lstStyle>
            <a:lvl1pPr>
              <a:defRPr/>
            </a:lvl1pPr>
          </a:lstStyle>
          <a:p>
            <a:fld id="{F6B88B23-D44B-AC46-BC81-C75F2AAD8E98}" type="slidenum">
              <a:rPr lang="en-US"/>
              <a:pPr/>
              <a:t>‹#›</a:t>
            </a:fld>
            <a:endParaRPr lang="en-US"/>
          </a:p>
        </p:txBody>
      </p:sp>
    </p:spTree>
    <p:extLst>
      <p:ext uri="{BB962C8B-B14F-4D97-AF65-F5344CB8AC3E}">
        <p14:creationId xmlns:p14="http://schemas.microsoft.com/office/powerpoint/2010/main" val="3712299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 Chris Cooper &amp; C M Hall 2016 Contemporary Tourism 3e, Goodfellow Publishers Ltd.</a:t>
            </a:r>
            <a:endParaRPr lang="en-US"/>
          </a:p>
        </p:txBody>
      </p:sp>
      <p:sp>
        <p:nvSpPr>
          <p:cNvPr id="7" name="Slide Number Placeholder 6"/>
          <p:cNvSpPr>
            <a:spLocks noGrp="1"/>
          </p:cNvSpPr>
          <p:nvPr>
            <p:ph type="sldNum" sz="quarter" idx="12"/>
          </p:nvPr>
        </p:nvSpPr>
        <p:spPr/>
        <p:txBody>
          <a:bodyPr/>
          <a:lstStyle>
            <a:lvl1pPr>
              <a:defRPr/>
            </a:lvl1pPr>
          </a:lstStyle>
          <a:p>
            <a:fld id="{C680053D-FB01-6948-BF33-B8266F5D5303}" type="slidenum">
              <a:rPr lang="en-US"/>
              <a:pPr/>
              <a:t>‹#›</a:t>
            </a:fld>
            <a:endParaRPr lang="en-US"/>
          </a:p>
        </p:txBody>
      </p:sp>
    </p:spTree>
    <p:extLst>
      <p:ext uri="{BB962C8B-B14F-4D97-AF65-F5344CB8AC3E}">
        <p14:creationId xmlns:p14="http://schemas.microsoft.com/office/powerpoint/2010/main" val="2554841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83000" r="-1000" b="70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defRPr sz="1400"/>
            </a:lvl1pPr>
          </a:lstStyle>
          <a:p>
            <a:r>
              <a:rPr lang="en-GB" smtClean="0"/>
              <a:t>© Chris Cooper &amp; C M Hall 2016 Contemporary Tourism 3e, Goodfellow Publishers Ltd.</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400"/>
            </a:lvl1pPr>
          </a:lstStyle>
          <a:p>
            <a:fld id="{A2CA9045-ED49-CF47-8DB1-9DCDA9E326B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cs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cs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cs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cs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cs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cs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cs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r>
              <a:rPr lang="en-US"/>
              <a:t>Contemporary Tourism</a:t>
            </a:r>
          </a:p>
        </p:txBody>
      </p:sp>
      <p:sp>
        <p:nvSpPr>
          <p:cNvPr id="2051" name="Rectangle 3"/>
          <p:cNvSpPr>
            <a:spLocks noGrp="1" noChangeArrowheads="1"/>
          </p:cNvSpPr>
          <p:nvPr>
            <p:ph type="subTitle" idx="1"/>
          </p:nvPr>
        </p:nvSpPr>
        <p:spPr/>
        <p:txBody>
          <a:bodyPr/>
          <a:lstStyle/>
          <a:p>
            <a:r>
              <a:rPr lang="en-US"/>
              <a:t>Contemporary Tourism Systems</a:t>
            </a:r>
          </a:p>
        </p:txBody>
      </p:sp>
      <p:sp>
        <p:nvSpPr>
          <p:cNvPr id="2" name="Footer Placeholder 1"/>
          <p:cNvSpPr>
            <a:spLocks noGrp="1"/>
          </p:cNvSpPr>
          <p:nvPr>
            <p:ph type="ftr" sz="quarter" idx="11"/>
          </p:nvPr>
        </p:nvSpPr>
        <p:spPr/>
        <p:txBody>
          <a:bodyPr/>
          <a:lstStyle/>
          <a:p>
            <a:r>
              <a:rPr lang="en-GB" smtClean="0"/>
              <a:t>© Chris Cooper &amp; C M Hall 2016 Contemporary Tourism 3e, Goodfellow Publishers Ltd.</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a:t>Constraints on </a:t>
            </a:r>
            <a:r>
              <a:rPr lang="en-US" dirty="0" smtClean="0"/>
              <a:t>Mobility II</a:t>
            </a:r>
            <a:endParaRPr lang="en-US" dirty="0"/>
          </a:p>
        </p:txBody>
      </p:sp>
      <p:sp>
        <p:nvSpPr>
          <p:cNvPr id="12291" name="Rectangle 3"/>
          <p:cNvSpPr>
            <a:spLocks noGrp="1" noChangeArrowheads="1"/>
          </p:cNvSpPr>
          <p:nvPr>
            <p:ph type="body" sz="half" idx="1"/>
          </p:nvPr>
        </p:nvSpPr>
        <p:spPr/>
        <p:txBody>
          <a:bodyPr/>
          <a:lstStyle/>
          <a:p>
            <a:endParaRPr lang="en-US"/>
          </a:p>
          <a:p>
            <a:endParaRPr lang="en-US"/>
          </a:p>
        </p:txBody>
      </p:sp>
      <p:sp>
        <p:nvSpPr>
          <p:cNvPr id="12292" name="Rectangle 4"/>
          <p:cNvSpPr>
            <a:spLocks noGrp="1" noChangeArrowheads="1"/>
          </p:cNvSpPr>
          <p:nvPr>
            <p:ph type="body" sz="half" idx="2"/>
          </p:nvPr>
        </p:nvSpPr>
        <p:spPr>
          <a:xfrm>
            <a:off x="2195736" y="1988840"/>
            <a:ext cx="6262464" cy="4107160"/>
          </a:xfrm>
        </p:spPr>
        <p:txBody>
          <a:bodyPr/>
          <a:lstStyle/>
          <a:p>
            <a:r>
              <a:rPr lang="en-US" dirty="0"/>
              <a:t>Income</a:t>
            </a:r>
          </a:p>
          <a:p>
            <a:r>
              <a:rPr lang="en-US" dirty="0" smtClean="0"/>
              <a:t>Time</a:t>
            </a:r>
          </a:p>
          <a:p>
            <a:r>
              <a:rPr lang="en-US" dirty="0" smtClean="0"/>
              <a:t>Institutions, e.g. regulations</a:t>
            </a:r>
            <a:endParaRPr lang="en-US" dirty="0"/>
          </a:p>
          <a:p>
            <a:r>
              <a:rPr lang="en-US" dirty="0"/>
              <a:t>Politics</a:t>
            </a:r>
          </a:p>
          <a:p>
            <a:r>
              <a:rPr lang="en-US" dirty="0"/>
              <a:t>Health</a:t>
            </a:r>
          </a:p>
          <a:p>
            <a:r>
              <a:rPr lang="en-US" dirty="0"/>
              <a:t>Information</a:t>
            </a:r>
          </a:p>
          <a:p>
            <a:r>
              <a:rPr lang="en-US" dirty="0"/>
              <a:t>Safety/security</a:t>
            </a:r>
          </a:p>
        </p:txBody>
      </p:sp>
      <p:sp>
        <p:nvSpPr>
          <p:cNvPr id="12293" name="Rectangle 5"/>
          <p:cNvSpPr>
            <a:spLocks noChangeArrowheads="1"/>
          </p:cNvSpPr>
          <p:nvPr/>
        </p:nvSpPr>
        <p:spPr bwMode="auto">
          <a:xfrm>
            <a:off x="457200" y="1752600"/>
            <a:ext cx="3146425"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p>
            <a:endParaRPr lang="en-US"/>
          </a:p>
        </p:txBody>
      </p:sp>
      <p:sp>
        <p:nvSpPr>
          <p:cNvPr id="2" name="Footer Placeholder 1"/>
          <p:cNvSpPr>
            <a:spLocks noGrp="1"/>
          </p:cNvSpPr>
          <p:nvPr>
            <p:ph type="ftr" sz="quarter" idx="11"/>
          </p:nvPr>
        </p:nvSpPr>
        <p:spPr/>
        <p:txBody>
          <a:bodyPr/>
          <a:lstStyle/>
          <a:p>
            <a:r>
              <a:rPr lang="en-GB" smtClean="0"/>
              <a:t>© Chris Cooper &amp; C M Hall 2016 Contemporary Tourism 3e, Goodfellow Publishers Ltd.</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Definitions of tourism</a:t>
            </a:r>
            <a:endParaRPr lang="en-US" dirty="0"/>
          </a:p>
        </p:txBody>
      </p:sp>
      <p:sp>
        <p:nvSpPr>
          <p:cNvPr id="13315" name="Rectangle 3"/>
          <p:cNvSpPr>
            <a:spLocks noGrp="1" noChangeArrowheads="1"/>
          </p:cNvSpPr>
          <p:nvPr>
            <p:ph type="body" idx="1"/>
          </p:nvPr>
        </p:nvSpPr>
        <p:spPr/>
        <p:txBody>
          <a:bodyPr/>
          <a:lstStyle/>
          <a:p>
            <a:r>
              <a:rPr lang="en-US" dirty="0"/>
              <a:t>Technical definitions require:</a:t>
            </a:r>
          </a:p>
          <a:p>
            <a:r>
              <a:rPr lang="en-US" dirty="0"/>
              <a:t>Purpose of visit</a:t>
            </a:r>
          </a:p>
          <a:p>
            <a:r>
              <a:rPr lang="en-US" dirty="0"/>
              <a:t>Time </a:t>
            </a:r>
            <a:r>
              <a:rPr lang="en-US" dirty="0" smtClean="0"/>
              <a:t>dimension </a:t>
            </a:r>
          </a:p>
          <a:p>
            <a:r>
              <a:rPr lang="en-US" dirty="0" smtClean="0"/>
              <a:t>Space dimension, i.e. crossing some border or distance threshold in some cases</a:t>
            </a:r>
            <a:endParaRPr lang="en-US" dirty="0"/>
          </a:p>
          <a:p>
            <a:r>
              <a:rPr lang="en-US" dirty="0"/>
              <a:t>Non-</a:t>
            </a:r>
            <a:r>
              <a:rPr lang="en-US" dirty="0" smtClean="0"/>
              <a:t>tourists, e.g. military service</a:t>
            </a:r>
            <a:endParaRPr lang="en-US" dirty="0"/>
          </a:p>
          <a:p>
            <a:endParaRPr lang="en-US" dirty="0"/>
          </a:p>
        </p:txBody>
      </p:sp>
      <p:sp>
        <p:nvSpPr>
          <p:cNvPr id="2" name="Footer Placeholder 1"/>
          <p:cNvSpPr>
            <a:spLocks noGrp="1"/>
          </p:cNvSpPr>
          <p:nvPr>
            <p:ph type="ftr" sz="quarter" idx="11"/>
          </p:nvPr>
        </p:nvSpPr>
        <p:spPr/>
        <p:txBody>
          <a:bodyPr/>
          <a:lstStyle/>
          <a:p>
            <a:r>
              <a:rPr lang="en-GB" smtClean="0"/>
              <a:t>© Chris Cooper &amp; C M Hall 2016 Contemporary Tourism 3e, Goodfellow Publishers Ltd.</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Definitions</a:t>
            </a:r>
          </a:p>
        </p:txBody>
      </p:sp>
      <p:sp>
        <p:nvSpPr>
          <p:cNvPr id="15363" name="Rectangle 3"/>
          <p:cNvSpPr>
            <a:spLocks noGrp="1" noChangeArrowheads="1"/>
          </p:cNvSpPr>
          <p:nvPr>
            <p:ph type="body" idx="1"/>
          </p:nvPr>
        </p:nvSpPr>
        <p:spPr/>
        <p:txBody>
          <a:bodyPr/>
          <a:lstStyle/>
          <a:p>
            <a:r>
              <a:rPr lang="ja-JP" altLang="en-US" dirty="0">
                <a:latin typeface="Arial"/>
              </a:rPr>
              <a:t>‘</a:t>
            </a:r>
            <a:r>
              <a:rPr lang="en-US" dirty="0">
                <a:latin typeface="Times New Roman" charset="0"/>
              </a:rPr>
              <a:t>the activities of a person traveling outside his or her usual environment for less than a specified period of time and whose main purpose of travel is other than exercise of an activity remunerated from the place visited</a:t>
            </a:r>
            <a:r>
              <a:rPr lang="ja-JP" altLang="en-US" dirty="0">
                <a:latin typeface="Arial"/>
              </a:rPr>
              <a:t>’</a:t>
            </a:r>
            <a:r>
              <a:rPr lang="en-US" dirty="0">
                <a:latin typeface="Times New Roman" charset="0"/>
              </a:rPr>
              <a:t>, where </a:t>
            </a:r>
            <a:r>
              <a:rPr lang="ja-JP" altLang="en-US" dirty="0">
                <a:latin typeface="Arial"/>
              </a:rPr>
              <a:t>‘</a:t>
            </a:r>
            <a:r>
              <a:rPr lang="en-US" dirty="0">
                <a:latin typeface="Times New Roman" charset="0"/>
              </a:rPr>
              <a:t>usual environment</a:t>
            </a:r>
            <a:r>
              <a:rPr lang="ja-JP" altLang="en-US" dirty="0" smtClean="0">
                <a:latin typeface="Arial"/>
              </a:rPr>
              <a:t>’</a:t>
            </a:r>
            <a:r>
              <a:rPr lang="en-US" altLang="ja-JP" dirty="0" smtClean="0">
                <a:latin typeface="Times New Roman" charset="0"/>
              </a:rPr>
              <a:t> (</a:t>
            </a:r>
            <a:r>
              <a:rPr lang="en-US" dirty="0" smtClean="0">
                <a:latin typeface="Times New Roman" charset="0"/>
              </a:rPr>
              <a:t>WTO 1991)</a:t>
            </a:r>
            <a:endParaRPr lang="en-US" dirty="0">
              <a:latin typeface="Times New Roman" charset="0"/>
            </a:endParaRPr>
          </a:p>
        </p:txBody>
      </p:sp>
      <p:sp>
        <p:nvSpPr>
          <p:cNvPr id="2" name="Footer Placeholder 1"/>
          <p:cNvSpPr>
            <a:spLocks noGrp="1"/>
          </p:cNvSpPr>
          <p:nvPr>
            <p:ph type="ftr" sz="quarter" idx="11"/>
          </p:nvPr>
        </p:nvSpPr>
        <p:spPr/>
        <p:txBody>
          <a:bodyPr/>
          <a:lstStyle/>
          <a:p>
            <a:r>
              <a:rPr lang="en-GB" smtClean="0"/>
              <a:t>© Chris Cooper &amp; C M Hall 2016 Contemporary Tourism 3e, Goodfellow Publishers Ltd.</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Definitions</a:t>
            </a:r>
          </a:p>
        </p:txBody>
      </p:sp>
      <p:sp>
        <p:nvSpPr>
          <p:cNvPr id="16387" name="Rectangle 3"/>
          <p:cNvSpPr>
            <a:spLocks noGrp="1" noChangeArrowheads="1"/>
          </p:cNvSpPr>
          <p:nvPr>
            <p:ph type="body" idx="1"/>
          </p:nvPr>
        </p:nvSpPr>
        <p:spPr/>
        <p:txBody>
          <a:bodyPr/>
          <a:lstStyle/>
          <a:p>
            <a:r>
              <a:rPr lang="en-US">
                <a:latin typeface="Times New Roman" charset="0"/>
              </a:rPr>
              <a:t>An international tourist:</a:t>
            </a:r>
          </a:p>
          <a:p>
            <a:r>
              <a:rPr lang="ja-JP" altLang="en-US">
                <a:latin typeface="Arial"/>
              </a:rPr>
              <a:t>‘</a:t>
            </a:r>
            <a:r>
              <a:rPr lang="en-US">
                <a:latin typeface="Times New Roman" charset="0"/>
              </a:rPr>
              <a:t>a visitor who travels to a country other than that in which he/she has his/her usual residence for at least one night but not more than one year, and whose main purpose of visit is other than the exercise of an activity remunerated from within the country visited</a:t>
            </a:r>
            <a:r>
              <a:rPr lang="ja-JP" altLang="en-US">
                <a:latin typeface="Arial"/>
              </a:rPr>
              <a:t>’</a:t>
            </a:r>
            <a:endParaRPr lang="en-US">
              <a:latin typeface="Times New Roman" charset="0"/>
            </a:endParaRPr>
          </a:p>
        </p:txBody>
      </p:sp>
      <p:sp>
        <p:nvSpPr>
          <p:cNvPr id="2" name="Footer Placeholder 1"/>
          <p:cNvSpPr>
            <a:spLocks noGrp="1"/>
          </p:cNvSpPr>
          <p:nvPr>
            <p:ph type="ftr" sz="quarter" idx="11"/>
          </p:nvPr>
        </p:nvSpPr>
        <p:spPr/>
        <p:txBody>
          <a:bodyPr/>
          <a:lstStyle/>
          <a:p>
            <a:r>
              <a:rPr lang="en-GB" smtClean="0"/>
              <a:t>© Chris Cooper &amp; C M Hall 2016 Contemporary Tourism 3e, Goodfellow Publishers Ltd.</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dirty="0" smtClean="0"/>
              <a:t>Main approaches </a:t>
            </a:r>
            <a:r>
              <a:rPr lang="en-US" dirty="0"/>
              <a:t>to Definitions</a:t>
            </a:r>
          </a:p>
        </p:txBody>
      </p:sp>
      <p:sp>
        <p:nvSpPr>
          <p:cNvPr id="17411" name="Rectangle 3"/>
          <p:cNvSpPr>
            <a:spLocks noGrp="1" noChangeArrowheads="1"/>
          </p:cNvSpPr>
          <p:nvPr>
            <p:ph type="body" idx="1"/>
          </p:nvPr>
        </p:nvSpPr>
        <p:spPr/>
        <p:txBody>
          <a:bodyPr/>
          <a:lstStyle/>
          <a:p>
            <a:r>
              <a:rPr lang="en-US"/>
              <a:t>Time</a:t>
            </a:r>
          </a:p>
          <a:p>
            <a:r>
              <a:rPr lang="en-US"/>
              <a:t>Space</a:t>
            </a:r>
          </a:p>
          <a:p>
            <a:r>
              <a:rPr lang="en-US"/>
              <a:t>Boundary crossing</a:t>
            </a:r>
          </a:p>
          <a:p>
            <a:r>
              <a:rPr lang="en-US"/>
              <a:t>Purpose of traveling</a:t>
            </a:r>
          </a:p>
          <a:p>
            <a:endParaRPr lang="en-US"/>
          </a:p>
          <a:p>
            <a:r>
              <a:rPr lang="en-US"/>
              <a:t>The contemporary approach is to consider mobility</a:t>
            </a:r>
          </a:p>
        </p:txBody>
      </p:sp>
      <p:sp>
        <p:nvSpPr>
          <p:cNvPr id="2" name="Footer Placeholder 1"/>
          <p:cNvSpPr>
            <a:spLocks noGrp="1"/>
          </p:cNvSpPr>
          <p:nvPr>
            <p:ph type="ftr" sz="quarter" idx="11"/>
          </p:nvPr>
        </p:nvSpPr>
        <p:spPr/>
        <p:txBody>
          <a:bodyPr/>
          <a:lstStyle/>
          <a:p>
            <a:r>
              <a:rPr lang="en-GB" smtClean="0"/>
              <a:t>© Chris Cooper &amp; C M Hall 2016 Contemporary Tourism 3e, Goodfellow Publishers Ltd.</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143000"/>
          </a:xfrm>
        </p:spPr>
        <p:txBody>
          <a:bodyPr/>
          <a:lstStyle/>
          <a:p>
            <a:r>
              <a:rPr lang="en-US" dirty="0" smtClean="0"/>
              <a:t>Recommended Websites</a:t>
            </a:r>
            <a:endParaRPr lang="en-US" dirty="0"/>
          </a:p>
        </p:txBody>
      </p:sp>
      <p:sp>
        <p:nvSpPr>
          <p:cNvPr id="3" name="Content Placeholder 2"/>
          <p:cNvSpPr>
            <a:spLocks noGrp="1"/>
          </p:cNvSpPr>
          <p:nvPr>
            <p:ph idx="1"/>
          </p:nvPr>
        </p:nvSpPr>
        <p:spPr>
          <a:xfrm>
            <a:off x="179512" y="1340768"/>
            <a:ext cx="8784976" cy="5328592"/>
          </a:xfrm>
        </p:spPr>
        <p:txBody>
          <a:bodyPr/>
          <a:lstStyle/>
          <a:p>
            <a:r>
              <a:rPr lang="en-US" sz="2800" dirty="0" smtClean="0"/>
              <a:t>United Nations World Tourism Organization (UN body responsible for tourism): </a:t>
            </a:r>
            <a:r>
              <a:rPr lang="en-US" sz="2800" dirty="0" err="1" smtClean="0"/>
              <a:t>www.unwto.org</a:t>
            </a:r>
            <a:r>
              <a:rPr lang="en-US" sz="2800" dirty="0" smtClean="0"/>
              <a:t>/</a:t>
            </a:r>
          </a:p>
          <a:p>
            <a:r>
              <a:rPr lang="en-US" sz="2800" dirty="0" smtClean="0"/>
              <a:t>World Travel &amp; Tourism Council (an international organization of travel industry executives promoting travel and tourism worldwide): </a:t>
            </a:r>
            <a:r>
              <a:rPr lang="en-US" sz="2800" dirty="0" err="1" smtClean="0"/>
              <a:t>www.wttc.org</a:t>
            </a:r>
            <a:r>
              <a:rPr lang="en-US" sz="2800" dirty="0" smtClean="0"/>
              <a:t>/</a:t>
            </a:r>
          </a:p>
          <a:p>
            <a:endParaRPr lang="en-US" sz="2800" dirty="0" smtClean="0"/>
          </a:p>
          <a:p>
            <a:r>
              <a:rPr lang="en-US" sz="2800" dirty="0" smtClean="0"/>
              <a:t>Also find relevant national tourism </a:t>
            </a:r>
            <a:r>
              <a:rPr lang="en-US" sz="2800" dirty="0" err="1" smtClean="0"/>
              <a:t>organisations</a:t>
            </a:r>
            <a:endParaRPr lang="en-US" sz="2800" dirty="0" smtClean="0"/>
          </a:p>
          <a:p>
            <a:r>
              <a:rPr lang="en-US" sz="2800" dirty="0" smtClean="0"/>
              <a:t>The UN Statistical Division and the World Bank also provide online international tourism and other relevant statistics although these are not as up to date as </a:t>
            </a:r>
            <a:r>
              <a:rPr lang="en-US" sz="2800" smtClean="0"/>
              <a:t>UNWTO statistics</a:t>
            </a:r>
            <a:endParaRPr lang="en-US" sz="2800" dirty="0"/>
          </a:p>
        </p:txBody>
      </p:sp>
      <p:sp>
        <p:nvSpPr>
          <p:cNvPr id="4" name="Footer Placeholder 3"/>
          <p:cNvSpPr>
            <a:spLocks noGrp="1"/>
          </p:cNvSpPr>
          <p:nvPr>
            <p:ph type="ftr" sz="quarter" idx="11"/>
          </p:nvPr>
        </p:nvSpPr>
        <p:spPr/>
        <p:txBody>
          <a:bodyPr/>
          <a:lstStyle/>
          <a:p>
            <a:r>
              <a:rPr lang="en-GB" smtClean="0"/>
              <a:t>© Chris Cooper &amp; C M Hall 2016 Contemporary Tourism 3e, Goodfellow Publishers Ltd.</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p:txBody>
          <a:bodyPr/>
          <a:lstStyle/>
          <a:p>
            <a:r>
              <a:rPr lang="en-US"/>
              <a:t>Lecture Objectives</a:t>
            </a:r>
          </a:p>
        </p:txBody>
      </p:sp>
      <p:sp>
        <p:nvSpPr>
          <p:cNvPr id="18435" name="Rectangle 1027"/>
          <p:cNvSpPr>
            <a:spLocks noGrp="1" noChangeArrowheads="1"/>
          </p:cNvSpPr>
          <p:nvPr>
            <p:ph type="body" idx="1"/>
          </p:nvPr>
        </p:nvSpPr>
        <p:spPr/>
        <p:txBody>
          <a:bodyPr/>
          <a:lstStyle/>
          <a:p>
            <a:pPr lvl="2" algn="just">
              <a:lnSpc>
                <a:spcPct val="90000"/>
              </a:lnSpc>
            </a:pPr>
            <a:r>
              <a:rPr lang="en-GB" sz="2000">
                <a:latin typeface="Times New Roman" charset="0"/>
              </a:rPr>
              <a:t>Understand the core elements in the service dimension of tourism.</a:t>
            </a:r>
          </a:p>
          <a:p>
            <a:pPr lvl="2" algn="just">
              <a:lnSpc>
                <a:spcPct val="90000"/>
              </a:lnSpc>
            </a:pPr>
            <a:r>
              <a:rPr lang="en-GB" sz="2000">
                <a:latin typeface="Times New Roman" charset="0"/>
              </a:rPr>
              <a:t>Understand that the tourism experience does not exist independently of the interaction of tourism consumers and producers.</a:t>
            </a:r>
          </a:p>
          <a:p>
            <a:pPr lvl="2" algn="just">
              <a:lnSpc>
                <a:spcPct val="90000"/>
              </a:lnSpc>
            </a:pPr>
            <a:r>
              <a:rPr lang="en-GB" sz="2000">
                <a:latin typeface="Times New Roman" charset="0"/>
              </a:rPr>
              <a:t>Recognise the different stages in the tourism system and their implication for the tourist experience.</a:t>
            </a:r>
          </a:p>
          <a:p>
            <a:pPr lvl="2" algn="just">
              <a:lnSpc>
                <a:spcPct val="90000"/>
              </a:lnSpc>
            </a:pPr>
            <a:r>
              <a:rPr lang="en-GB" sz="2000">
                <a:latin typeface="Times New Roman" charset="0"/>
              </a:rPr>
              <a:t>Appreciate the importance of scale of analysis in studying tourism.</a:t>
            </a:r>
          </a:p>
          <a:p>
            <a:pPr lvl="2" algn="just">
              <a:lnSpc>
                <a:spcPct val="90000"/>
              </a:lnSpc>
            </a:pPr>
            <a:r>
              <a:rPr lang="en-GB" sz="2000">
                <a:latin typeface="Times New Roman" charset="0"/>
              </a:rPr>
              <a:t>Identify some of the key constraints on tourism related travel.</a:t>
            </a:r>
          </a:p>
          <a:p>
            <a:pPr lvl="2" algn="just">
              <a:lnSpc>
                <a:spcPct val="90000"/>
              </a:lnSpc>
            </a:pPr>
            <a:r>
              <a:rPr lang="en-GB" sz="2000">
                <a:latin typeface="Times New Roman" charset="0"/>
              </a:rPr>
              <a:t>Understand the characteristics that are used to define concepts of tourism, tourist and mobility.</a:t>
            </a:r>
          </a:p>
          <a:p>
            <a:pPr>
              <a:lnSpc>
                <a:spcPct val="90000"/>
              </a:lnSpc>
            </a:pPr>
            <a:endParaRPr lang="en-US" sz="2800"/>
          </a:p>
        </p:txBody>
      </p:sp>
      <p:sp>
        <p:nvSpPr>
          <p:cNvPr id="18436" name="Rectangle 1028"/>
          <p:cNvSpPr>
            <a:spLocks noChangeArrowheads="1"/>
          </p:cNvSpPr>
          <p:nvPr/>
        </p:nvSpPr>
        <p:spPr bwMode="auto">
          <a:xfrm>
            <a:off x="95250" y="6837363"/>
            <a:ext cx="18415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a:spAutoFit/>
          </a:bodyPr>
          <a:lstStyle/>
          <a:p>
            <a:endParaRPr lang="en-US"/>
          </a:p>
        </p:txBody>
      </p:sp>
      <p:sp>
        <p:nvSpPr>
          <p:cNvPr id="2" name="Footer Placeholder 1"/>
          <p:cNvSpPr>
            <a:spLocks noGrp="1"/>
          </p:cNvSpPr>
          <p:nvPr>
            <p:ph type="ftr" sz="quarter" idx="11"/>
          </p:nvPr>
        </p:nvSpPr>
        <p:spPr/>
        <p:txBody>
          <a:bodyPr/>
          <a:lstStyle/>
          <a:p>
            <a:r>
              <a:rPr lang="en-GB" smtClean="0"/>
              <a:t>© Chris Cooper &amp; C M Hall 2016 Contemporary Tourism 3e, Goodfellow Publishers Ltd.</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Tourism</a:t>
            </a:r>
          </a:p>
        </p:txBody>
      </p:sp>
      <p:sp>
        <p:nvSpPr>
          <p:cNvPr id="3075" name="Rectangle 3"/>
          <p:cNvSpPr>
            <a:spLocks noGrp="1" noChangeArrowheads="1"/>
          </p:cNvSpPr>
          <p:nvPr>
            <p:ph type="body" idx="1"/>
          </p:nvPr>
        </p:nvSpPr>
        <p:spPr/>
        <p:txBody>
          <a:bodyPr/>
          <a:lstStyle/>
          <a:p>
            <a:r>
              <a:rPr lang="en-US" dirty="0"/>
              <a:t>Misunderstood</a:t>
            </a:r>
          </a:p>
          <a:p>
            <a:r>
              <a:rPr lang="en-US" dirty="0"/>
              <a:t>Major </a:t>
            </a:r>
            <a:r>
              <a:rPr lang="en-US" dirty="0" smtClean="0"/>
              <a:t>Industry – although not a standard industrial classification</a:t>
            </a:r>
            <a:endParaRPr lang="en-US" dirty="0"/>
          </a:p>
          <a:p>
            <a:r>
              <a:rPr lang="en-US" dirty="0"/>
              <a:t>Key agent of </a:t>
            </a:r>
            <a:r>
              <a:rPr lang="en-US" dirty="0" smtClean="0"/>
              <a:t>economic, social and environmental change</a:t>
            </a:r>
            <a:endParaRPr lang="en-US" dirty="0"/>
          </a:p>
          <a:p>
            <a:r>
              <a:rPr lang="en-US" dirty="0"/>
              <a:t>Experiential </a:t>
            </a:r>
            <a:r>
              <a:rPr lang="en-US" dirty="0" smtClean="0"/>
              <a:t>industry</a:t>
            </a:r>
          </a:p>
          <a:p>
            <a:r>
              <a:rPr lang="en-US" dirty="0" smtClean="0"/>
              <a:t>Service industry</a:t>
            </a:r>
            <a:endParaRPr lang="en-US" dirty="0"/>
          </a:p>
        </p:txBody>
      </p:sp>
      <p:sp>
        <p:nvSpPr>
          <p:cNvPr id="2" name="Footer Placeholder 1"/>
          <p:cNvSpPr>
            <a:spLocks noGrp="1"/>
          </p:cNvSpPr>
          <p:nvPr>
            <p:ph type="ftr" sz="quarter" idx="11"/>
          </p:nvPr>
        </p:nvSpPr>
        <p:spPr/>
        <p:txBody>
          <a:bodyPr/>
          <a:lstStyle/>
          <a:p>
            <a:r>
              <a:rPr lang="en-GB" smtClean="0"/>
              <a:t>© Chris Cooper &amp; C M Hall 2016 Contemporary Tourism 3e, Goodfellow Publishers Ltd.</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The Service Dimension</a:t>
            </a:r>
          </a:p>
        </p:txBody>
      </p:sp>
      <p:sp>
        <p:nvSpPr>
          <p:cNvPr id="4099" name="Rectangle 3"/>
          <p:cNvSpPr>
            <a:spLocks noGrp="1" noChangeArrowheads="1"/>
          </p:cNvSpPr>
          <p:nvPr>
            <p:ph type="body" idx="1"/>
          </p:nvPr>
        </p:nvSpPr>
        <p:spPr/>
        <p:txBody>
          <a:bodyPr/>
          <a:lstStyle/>
          <a:p>
            <a:pPr>
              <a:lnSpc>
                <a:spcPct val="90000"/>
              </a:lnSpc>
            </a:pPr>
            <a:r>
              <a:rPr lang="en-US" dirty="0"/>
              <a:t>Requires agreement and cooperation of customer</a:t>
            </a:r>
          </a:p>
          <a:p>
            <a:pPr>
              <a:lnSpc>
                <a:spcPct val="90000"/>
              </a:lnSpc>
            </a:pPr>
            <a:r>
              <a:rPr lang="en-US" dirty="0"/>
              <a:t>Outputs are not independent of the customer</a:t>
            </a:r>
          </a:p>
          <a:p>
            <a:pPr>
              <a:lnSpc>
                <a:spcPct val="90000"/>
              </a:lnSpc>
            </a:pPr>
            <a:r>
              <a:rPr lang="en-US" dirty="0"/>
              <a:t>Services are not totally intangible</a:t>
            </a:r>
          </a:p>
          <a:p>
            <a:pPr>
              <a:lnSpc>
                <a:spcPct val="90000"/>
              </a:lnSpc>
            </a:pPr>
            <a:r>
              <a:rPr lang="en-US" dirty="0"/>
              <a:t>Experience-based</a:t>
            </a:r>
          </a:p>
          <a:p>
            <a:pPr>
              <a:lnSpc>
                <a:spcPct val="90000"/>
              </a:lnSpc>
            </a:pPr>
            <a:r>
              <a:rPr lang="en-US" dirty="0"/>
              <a:t>The focus is the </a:t>
            </a:r>
            <a:r>
              <a:rPr lang="en-US" dirty="0" smtClean="0"/>
              <a:t>destination although the product has multiple layers </a:t>
            </a:r>
            <a:endParaRPr lang="en-US" dirty="0"/>
          </a:p>
          <a:p>
            <a:pPr>
              <a:lnSpc>
                <a:spcPct val="90000"/>
              </a:lnSpc>
            </a:pPr>
            <a:endParaRPr lang="en-US" dirty="0"/>
          </a:p>
        </p:txBody>
      </p:sp>
      <p:sp>
        <p:nvSpPr>
          <p:cNvPr id="2" name="Footer Placeholder 1"/>
          <p:cNvSpPr>
            <a:spLocks noGrp="1"/>
          </p:cNvSpPr>
          <p:nvPr>
            <p:ph type="ftr" sz="quarter" idx="11"/>
          </p:nvPr>
        </p:nvSpPr>
        <p:spPr/>
        <p:txBody>
          <a:bodyPr/>
          <a:lstStyle/>
          <a:p>
            <a:r>
              <a:rPr lang="en-GB" smtClean="0"/>
              <a:t>© Chris Cooper &amp; C M Hall 2016 Contemporary Tourism 3e, Goodfellow Publishers Ltd.</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3568" y="332656"/>
            <a:ext cx="7772400" cy="1143000"/>
          </a:xfrm>
        </p:spPr>
        <p:txBody>
          <a:bodyPr/>
          <a:lstStyle/>
          <a:p>
            <a:r>
              <a:rPr lang="en-US"/>
              <a:t>The Tourism System</a:t>
            </a:r>
          </a:p>
        </p:txBody>
      </p:sp>
      <p:sp>
        <p:nvSpPr>
          <p:cNvPr id="5123" name="Rectangle 3"/>
          <p:cNvSpPr>
            <a:spLocks noGrp="1" noChangeArrowheads="1"/>
          </p:cNvSpPr>
          <p:nvPr>
            <p:ph type="body" idx="1"/>
          </p:nvPr>
        </p:nvSpPr>
        <p:spPr>
          <a:xfrm>
            <a:off x="251520" y="1700808"/>
            <a:ext cx="8640960" cy="4896544"/>
          </a:xfrm>
        </p:spPr>
        <p:txBody>
          <a:bodyPr/>
          <a:lstStyle/>
          <a:p>
            <a:pPr>
              <a:lnSpc>
                <a:spcPct val="90000"/>
              </a:lnSpc>
            </a:pPr>
            <a:r>
              <a:rPr lang="en-US" sz="2800" dirty="0"/>
              <a:t>Based on consumption and production of experiences</a:t>
            </a:r>
          </a:p>
          <a:p>
            <a:pPr>
              <a:lnSpc>
                <a:spcPct val="90000"/>
              </a:lnSpc>
            </a:pPr>
            <a:r>
              <a:rPr lang="en-US" sz="2800" dirty="0"/>
              <a:t>Impacts occur across the system</a:t>
            </a:r>
          </a:p>
          <a:p>
            <a:pPr>
              <a:lnSpc>
                <a:spcPct val="90000"/>
              </a:lnSpc>
            </a:pPr>
            <a:r>
              <a:rPr lang="en-US" sz="2800" dirty="0"/>
              <a:t>Each component has different production elements</a:t>
            </a:r>
          </a:p>
          <a:p>
            <a:pPr>
              <a:lnSpc>
                <a:spcPct val="90000"/>
              </a:lnSpc>
            </a:pPr>
            <a:r>
              <a:rPr lang="en-US" sz="2800" dirty="0"/>
              <a:t>Based on </a:t>
            </a:r>
            <a:r>
              <a:rPr lang="en-US" sz="2800" dirty="0" smtClean="0"/>
              <a:t>movement although changes are psychological as well as in space and time</a:t>
            </a:r>
            <a:endParaRPr lang="en-US" sz="2800" dirty="0"/>
          </a:p>
          <a:p>
            <a:pPr>
              <a:lnSpc>
                <a:spcPct val="90000"/>
              </a:lnSpc>
            </a:pPr>
            <a:r>
              <a:rPr lang="en-US" sz="2800" dirty="0"/>
              <a:t>Components:</a:t>
            </a:r>
          </a:p>
          <a:p>
            <a:pPr lvl="1">
              <a:lnSpc>
                <a:spcPct val="90000"/>
              </a:lnSpc>
            </a:pPr>
            <a:r>
              <a:rPr lang="en-US" sz="2400" dirty="0"/>
              <a:t>Generating region</a:t>
            </a:r>
          </a:p>
          <a:p>
            <a:pPr lvl="1">
              <a:lnSpc>
                <a:spcPct val="90000"/>
              </a:lnSpc>
            </a:pPr>
            <a:r>
              <a:rPr lang="en-US" sz="2400" dirty="0"/>
              <a:t>Transit route</a:t>
            </a:r>
          </a:p>
          <a:p>
            <a:pPr lvl="1">
              <a:lnSpc>
                <a:spcPct val="90000"/>
              </a:lnSpc>
            </a:pPr>
            <a:r>
              <a:rPr lang="en-US" sz="2400" dirty="0"/>
              <a:t>Destination </a:t>
            </a:r>
            <a:r>
              <a:rPr lang="en-US" sz="2400" dirty="0" smtClean="0"/>
              <a:t>region</a:t>
            </a:r>
          </a:p>
          <a:p>
            <a:pPr lvl="1">
              <a:lnSpc>
                <a:spcPct val="90000"/>
              </a:lnSpc>
            </a:pPr>
            <a:r>
              <a:rPr lang="en-US" sz="2400" dirty="0" smtClean="0"/>
              <a:t>The environment</a:t>
            </a:r>
            <a:endParaRPr lang="en-US" sz="2400" dirty="0"/>
          </a:p>
        </p:txBody>
      </p:sp>
      <p:sp>
        <p:nvSpPr>
          <p:cNvPr id="2" name="Footer Placeholder 1"/>
          <p:cNvSpPr>
            <a:spLocks noGrp="1"/>
          </p:cNvSpPr>
          <p:nvPr>
            <p:ph type="ftr" sz="quarter" idx="11"/>
          </p:nvPr>
        </p:nvSpPr>
        <p:spPr/>
        <p:txBody>
          <a:bodyPr/>
          <a:lstStyle/>
          <a:p>
            <a:r>
              <a:rPr lang="en-GB" smtClean="0"/>
              <a:t>© Chris Cooper &amp; C M Hall 2016 Contemporary Tourism 3e, Goodfellow Publishers Ltd.</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51520" y="260648"/>
            <a:ext cx="8640960" cy="1491952"/>
          </a:xfrm>
        </p:spPr>
        <p:txBody>
          <a:bodyPr/>
          <a:lstStyle/>
          <a:p>
            <a:r>
              <a:rPr lang="en-US" dirty="0"/>
              <a:t>The Stages of Tourism </a:t>
            </a:r>
            <a:r>
              <a:rPr lang="en-US" dirty="0" smtClean="0"/>
              <a:t>Consumption </a:t>
            </a:r>
            <a:endParaRPr lang="en-US" dirty="0"/>
          </a:p>
        </p:txBody>
      </p:sp>
      <p:sp>
        <p:nvSpPr>
          <p:cNvPr id="6147" name="Rectangle 3"/>
          <p:cNvSpPr>
            <a:spLocks noGrp="1" noChangeArrowheads="1"/>
          </p:cNvSpPr>
          <p:nvPr>
            <p:ph type="body" idx="1"/>
          </p:nvPr>
        </p:nvSpPr>
        <p:spPr>
          <a:xfrm>
            <a:off x="323528" y="1988840"/>
            <a:ext cx="8496944" cy="4107160"/>
          </a:xfrm>
        </p:spPr>
        <p:txBody>
          <a:bodyPr/>
          <a:lstStyle/>
          <a:p>
            <a:pPr algn="just"/>
            <a:r>
              <a:rPr lang="en-US" sz="2800" dirty="0">
                <a:latin typeface="Times New Roman" charset="0"/>
              </a:rPr>
              <a:t> Decision to travel</a:t>
            </a:r>
          </a:p>
          <a:p>
            <a:pPr algn="just"/>
            <a:r>
              <a:rPr lang="en-US" sz="2800" dirty="0">
                <a:latin typeface="Times New Roman" charset="0"/>
              </a:rPr>
              <a:t> Travel to destination</a:t>
            </a:r>
          </a:p>
          <a:p>
            <a:pPr algn="just"/>
            <a:r>
              <a:rPr lang="en-US" sz="2800" dirty="0">
                <a:latin typeface="Times New Roman" charset="0"/>
              </a:rPr>
              <a:t> Activities at destination</a:t>
            </a:r>
          </a:p>
          <a:p>
            <a:pPr algn="just"/>
            <a:r>
              <a:rPr lang="en-US" sz="2800" dirty="0">
                <a:latin typeface="Times New Roman" charset="0"/>
              </a:rPr>
              <a:t> Travel from destination</a:t>
            </a:r>
          </a:p>
          <a:p>
            <a:pPr algn="just"/>
            <a:r>
              <a:rPr lang="en-US" sz="2800" dirty="0">
                <a:latin typeface="Times New Roman" charset="0"/>
              </a:rPr>
              <a:t> Recollection of the trip and destination upon return to permanent </a:t>
            </a:r>
            <a:r>
              <a:rPr lang="en-US" sz="2800" dirty="0" smtClean="0">
                <a:latin typeface="Times New Roman" charset="0"/>
              </a:rPr>
              <a:t>residence</a:t>
            </a:r>
          </a:p>
          <a:p>
            <a:pPr algn="just"/>
            <a:endParaRPr lang="en-US" sz="2800" dirty="0">
              <a:latin typeface="Times New Roman" charset="0"/>
            </a:endParaRPr>
          </a:p>
          <a:p>
            <a:pPr marL="400050" lvl="1" indent="0" algn="just">
              <a:buNone/>
            </a:pPr>
            <a:r>
              <a:rPr lang="en-US" sz="2400" dirty="0" smtClean="0">
                <a:latin typeface="Times New Roman" charset="0"/>
              </a:rPr>
              <a:t>These all represent different psychological states for the tourist</a:t>
            </a:r>
            <a:endParaRPr lang="en-US" sz="2400" dirty="0">
              <a:latin typeface="Times New Roman" charset="0"/>
            </a:endParaRPr>
          </a:p>
          <a:p>
            <a:pPr algn="just"/>
            <a:endParaRPr lang="en-US" sz="2800" dirty="0">
              <a:latin typeface="Times New Roman" charset="0"/>
            </a:endParaRPr>
          </a:p>
          <a:p>
            <a:endParaRPr lang="en-US" sz="2800" dirty="0"/>
          </a:p>
        </p:txBody>
      </p:sp>
      <p:sp>
        <p:nvSpPr>
          <p:cNvPr id="2" name="Footer Placeholder 1"/>
          <p:cNvSpPr>
            <a:spLocks noGrp="1"/>
          </p:cNvSpPr>
          <p:nvPr>
            <p:ph type="ftr" sz="quarter" idx="11"/>
          </p:nvPr>
        </p:nvSpPr>
        <p:spPr/>
        <p:txBody>
          <a:bodyPr/>
          <a:lstStyle/>
          <a:p>
            <a:r>
              <a:rPr lang="en-GB" smtClean="0"/>
              <a:t>© Chris Cooper &amp; C M Hall 2016 Contemporary Tourism 3e, Goodfellow Publishers Ltd.</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a:t>Tourism </a:t>
            </a:r>
            <a:r>
              <a:rPr lang="en-US" dirty="0" smtClean="0"/>
              <a:t>Product(s)</a:t>
            </a:r>
            <a:endParaRPr lang="en-US" dirty="0"/>
          </a:p>
        </p:txBody>
      </p:sp>
      <p:sp>
        <p:nvSpPr>
          <p:cNvPr id="7171" name="Rectangle 3"/>
          <p:cNvSpPr>
            <a:spLocks noGrp="1" noChangeArrowheads="1"/>
          </p:cNvSpPr>
          <p:nvPr>
            <p:ph type="body" idx="1"/>
          </p:nvPr>
        </p:nvSpPr>
        <p:spPr>
          <a:xfrm>
            <a:off x="395536" y="2060848"/>
            <a:ext cx="8424936" cy="4464496"/>
          </a:xfrm>
        </p:spPr>
        <p:txBody>
          <a:bodyPr/>
          <a:lstStyle/>
          <a:p>
            <a:r>
              <a:rPr lang="en-US" dirty="0" smtClean="0"/>
              <a:t>Multi-layered and simultaneously consumed even if not fully </a:t>
            </a:r>
            <a:r>
              <a:rPr lang="en-US" dirty="0" err="1" smtClean="0"/>
              <a:t>realised</a:t>
            </a:r>
            <a:r>
              <a:rPr lang="en-US" dirty="0" smtClean="0"/>
              <a:t> by the tourist</a:t>
            </a:r>
          </a:p>
          <a:p>
            <a:pPr lvl="1"/>
            <a:r>
              <a:rPr lang="en-US" dirty="0" smtClean="0"/>
              <a:t>Trip </a:t>
            </a:r>
            <a:r>
              <a:rPr lang="en-US" dirty="0"/>
              <a:t>product</a:t>
            </a:r>
          </a:p>
          <a:p>
            <a:pPr lvl="1"/>
            <a:r>
              <a:rPr lang="en-US" dirty="0"/>
              <a:t>Destination product</a:t>
            </a:r>
          </a:p>
          <a:p>
            <a:pPr lvl="1"/>
            <a:r>
              <a:rPr lang="en-US" dirty="0"/>
              <a:t>Tourism business product</a:t>
            </a:r>
          </a:p>
          <a:p>
            <a:pPr lvl="1"/>
            <a:r>
              <a:rPr lang="en-US" dirty="0"/>
              <a:t>Service product</a:t>
            </a:r>
          </a:p>
          <a:p>
            <a:pPr lvl="1"/>
            <a:r>
              <a:rPr lang="en-US" dirty="0"/>
              <a:t>All can be combined</a:t>
            </a:r>
          </a:p>
        </p:txBody>
      </p:sp>
      <p:sp>
        <p:nvSpPr>
          <p:cNvPr id="2" name="Footer Placeholder 1"/>
          <p:cNvSpPr>
            <a:spLocks noGrp="1"/>
          </p:cNvSpPr>
          <p:nvPr>
            <p:ph type="ftr" sz="quarter" idx="11"/>
          </p:nvPr>
        </p:nvSpPr>
        <p:spPr/>
        <p:txBody>
          <a:bodyPr/>
          <a:lstStyle/>
          <a:p>
            <a:r>
              <a:rPr lang="en-GB" smtClean="0"/>
              <a:t>© Chris Cooper &amp; C M Hall 2016 Contemporary Tourism 3e, Goodfellow Publishers Ltd.</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Who are Tourists?</a:t>
            </a:r>
          </a:p>
        </p:txBody>
      </p:sp>
      <p:sp>
        <p:nvSpPr>
          <p:cNvPr id="8195" name="Rectangle 3"/>
          <p:cNvSpPr>
            <a:spLocks noGrp="1" noChangeArrowheads="1"/>
          </p:cNvSpPr>
          <p:nvPr>
            <p:ph type="body" idx="1"/>
          </p:nvPr>
        </p:nvSpPr>
        <p:spPr/>
        <p:txBody>
          <a:bodyPr/>
          <a:lstStyle/>
          <a:p>
            <a:r>
              <a:rPr lang="ja-JP" altLang="en-US"/>
              <a:t>‘</a:t>
            </a:r>
            <a:r>
              <a:rPr lang="en-US"/>
              <a:t>those consumers who are engaged in </a:t>
            </a:r>
            <a:r>
              <a:rPr lang="en-US" i="1"/>
              <a:t>voluntary temporary mobility</a:t>
            </a:r>
            <a:r>
              <a:rPr lang="en-US"/>
              <a:t> in relation to their home</a:t>
            </a:r>
            <a:r>
              <a:rPr lang="ja-JP" altLang="en-US"/>
              <a:t>’</a:t>
            </a:r>
            <a:endParaRPr lang="en-US"/>
          </a:p>
          <a:p>
            <a:endParaRPr lang="en-US"/>
          </a:p>
          <a:p>
            <a:r>
              <a:rPr lang="en-US"/>
              <a:t>Introduces the concept of </a:t>
            </a:r>
            <a:r>
              <a:rPr lang="en-US" i="1"/>
              <a:t>mobility</a:t>
            </a:r>
            <a:endParaRPr lang="en-US"/>
          </a:p>
        </p:txBody>
      </p:sp>
      <p:sp>
        <p:nvSpPr>
          <p:cNvPr id="2" name="Footer Placeholder 1"/>
          <p:cNvSpPr>
            <a:spLocks noGrp="1"/>
          </p:cNvSpPr>
          <p:nvPr>
            <p:ph type="ftr" sz="quarter" idx="11"/>
          </p:nvPr>
        </p:nvSpPr>
        <p:spPr/>
        <p:txBody>
          <a:bodyPr/>
          <a:lstStyle/>
          <a:p>
            <a:r>
              <a:rPr lang="en-GB" smtClean="0"/>
              <a:t>© Chris Cooper &amp; C M Hall 2016 Contemporary Tourism 3e, Goodfellow Publishers Ltd.</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a:t>Constraints on </a:t>
            </a:r>
            <a:r>
              <a:rPr lang="en-US" dirty="0" smtClean="0"/>
              <a:t>Mobility I</a:t>
            </a:r>
            <a:endParaRPr lang="en-US" dirty="0"/>
          </a:p>
        </p:txBody>
      </p:sp>
      <p:sp>
        <p:nvSpPr>
          <p:cNvPr id="9219" name="Rectangle 3"/>
          <p:cNvSpPr>
            <a:spLocks noGrp="1" noChangeArrowheads="1"/>
          </p:cNvSpPr>
          <p:nvPr>
            <p:ph type="body" sz="half" idx="1"/>
          </p:nvPr>
        </p:nvSpPr>
        <p:spPr/>
        <p:txBody>
          <a:bodyPr/>
          <a:lstStyle/>
          <a:p>
            <a:endParaRPr lang="en-US"/>
          </a:p>
          <a:p>
            <a:endParaRPr lang="en-US"/>
          </a:p>
        </p:txBody>
      </p:sp>
      <p:sp>
        <p:nvSpPr>
          <p:cNvPr id="9220" name="Rectangle 4"/>
          <p:cNvSpPr>
            <a:spLocks noGrp="1" noChangeArrowheads="1"/>
          </p:cNvSpPr>
          <p:nvPr>
            <p:ph type="body" sz="half" idx="2"/>
          </p:nvPr>
        </p:nvSpPr>
        <p:spPr>
          <a:xfrm>
            <a:off x="1115616" y="2060848"/>
            <a:ext cx="7776864" cy="4608512"/>
          </a:xfrm>
        </p:spPr>
        <p:txBody>
          <a:bodyPr/>
          <a:lstStyle/>
          <a:p>
            <a:r>
              <a:rPr lang="en-US" dirty="0"/>
              <a:t>Family</a:t>
            </a:r>
          </a:p>
          <a:p>
            <a:r>
              <a:rPr lang="en-US" dirty="0"/>
              <a:t>Legislated holidays</a:t>
            </a:r>
          </a:p>
          <a:p>
            <a:r>
              <a:rPr lang="en-US" dirty="0" smtClean="0"/>
              <a:t>Work</a:t>
            </a:r>
          </a:p>
          <a:p>
            <a:r>
              <a:rPr lang="en-US" dirty="0" smtClean="0"/>
              <a:t>Location</a:t>
            </a:r>
            <a:endParaRPr lang="en-US" dirty="0"/>
          </a:p>
          <a:p>
            <a:r>
              <a:rPr lang="en-US" dirty="0"/>
              <a:t>Gender</a:t>
            </a:r>
          </a:p>
          <a:p>
            <a:r>
              <a:rPr lang="en-US" dirty="0" smtClean="0"/>
              <a:t>Culture </a:t>
            </a:r>
          </a:p>
          <a:p>
            <a:r>
              <a:rPr lang="en-US" dirty="0" smtClean="0"/>
              <a:t>Religion</a:t>
            </a:r>
          </a:p>
        </p:txBody>
      </p:sp>
      <p:sp>
        <p:nvSpPr>
          <p:cNvPr id="9222" name="Rectangle 6"/>
          <p:cNvSpPr>
            <a:spLocks noChangeArrowheads="1"/>
          </p:cNvSpPr>
          <p:nvPr/>
        </p:nvSpPr>
        <p:spPr bwMode="auto">
          <a:xfrm>
            <a:off x="457200" y="1752600"/>
            <a:ext cx="3146425"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p>
            <a:endParaRPr lang="en-US"/>
          </a:p>
        </p:txBody>
      </p:sp>
      <p:sp>
        <p:nvSpPr>
          <p:cNvPr id="2" name="Footer Placeholder 1"/>
          <p:cNvSpPr>
            <a:spLocks noGrp="1"/>
          </p:cNvSpPr>
          <p:nvPr>
            <p:ph type="ftr" sz="quarter" idx="11"/>
          </p:nvPr>
        </p:nvSpPr>
        <p:spPr/>
        <p:txBody>
          <a:bodyPr/>
          <a:lstStyle/>
          <a:p>
            <a:r>
              <a:rPr lang="en-GB" smtClean="0"/>
              <a:t>© Chris Cooper &amp; C M Hall 2016 Contemporary Tourism 3e, Goodfellow Publishers Ltd.</a:t>
            </a:r>
            <a:endParaRPr lang="en-US"/>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783</Words>
  <Application>Microsoft Office PowerPoint</Application>
  <PresentationFormat>On-screen Show (4:3)</PresentationFormat>
  <Paragraphs>106</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ＭＳ Ｐゴシック</vt:lpstr>
      <vt:lpstr>Arial</vt:lpstr>
      <vt:lpstr>Calibri</vt:lpstr>
      <vt:lpstr>Times New Roman</vt:lpstr>
      <vt:lpstr>Blank Presentation</vt:lpstr>
      <vt:lpstr>Contemporary Tourism</vt:lpstr>
      <vt:lpstr>Lecture Objectives</vt:lpstr>
      <vt:lpstr>Tourism</vt:lpstr>
      <vt:lpstr>The Service Dimension</vt:lpstr>
      <vt:lpstr>The Tourism System</vt:lpstr>
      <vt:lpstr>The Stages of Tourism Consumption </vt:lpstr>
      <vt:lpstr>Tourism Product(s)</vt:lpstr>
      <vt:lpstr>Who are Tourists?</vt:lpstr>
      <vt:lpstr>Constraints on Mobility I</vt:lpstr>
      <vt:lpstr>Constraints on Mobility II</vt:lpstr>
      <vt:lpstr>Definitions of tourism</vt:lpstr>
      <vt:lpstr>Definitions</vt:lpstr>
      <vt:lpstr>Definitions</vt:lpstr>
      <vt:lpstr>Main approaches to Definitions</vt:lpstr>
      <vt:lpstr>Recommended Websites</vt:lpstr>
    </vt:vector>
  </TitlesOfParts>
  <Company>chris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dc:creator>
  <cp:lastModifiedBy>Sally North</cp:lastModifiedBy>
  <cp:revision>10</cp:revision>
  <dcterms:created xsi:type="dcterms:W3CDTF">2007-08-18T14:24:50Z</dcterms:created>
  <dcterms:modified xsi:type="dcterms:W3CDTF">2016-02-03T22:33:30Z</dcterms:modified>
</cp:coreProperties>
</file>